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7772400" cx="10058400"/>
  <p:notesSz cx="6858000" cy="9144000"/>
  <p:embeddedFontLst>
    <p:embeddedFont>
      <p:font typeface="Lobster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B45C753-B1CF-4BC9-A63F-AA4461323DD1}">
  <a:tblStyle styleId="{3B45C753-B1CF-4BC9-A63F-AA4461323DD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2" Type="http://schemas.openxmlformats.org/officeDocument/2006/relationships/font" Target="fonts/Lobster-regular.fntdata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84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10584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d762d2eba_0_5:notes"/>
          <p:cNvSpPr/>
          <p:nvPr>
            <p:ph idx="2" type="sldImg"/>
          </p:nvPr>
        </p:nvSpPr>
        <p:spPr>
          <a:xfrm>
            <a:off x="1210584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d762d2eb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8d762d2eba_1_0:notes"/>
          <p:cNvSpPr/>
          <p:nvPr>
            <p:ph idx="2" type="sldImg"/>
          </p:nvPr>
        </p:nvSpPr>
        <p:spPr>
          <a:xfrm>
            <a:off x="1210584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8d762d2eba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762d2eba_1_12:notes"/>
          <p:cNvSpPr/>
          <p:nvPr>
            <p:ph idx="2" type="sldImg"/>
          </p:nvPr>
        </p:nvSpPr>
        <p:spPr>
          <a:xfrm>
            <a:off x="1210584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762d2eba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b2fe0abe0b_0_0:notes"/>
          <p:cNvSpPr/>
          <p:nvPr>
            <p:ph idx="2" type="sldImg"/>
          </p:nvPr>
        </p:nvSpPr>
        <p:spPr>
          <a:xfrm>
            <a:off x="1210584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b2fe0abe0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900" cy="296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400" cy="618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 flipH="1">
            <a:off x="0" y="0"/>
            <a:ext cx="10058400" cy="570600"/>
          </a:xfrm>
          <a:prstGeom prst="rect">
            <a:avLst/>
          </a:prstGeom>
          <a:ln cap="flat" cmpd="sng" w="114300">
            <a:solidFill>
              <a:srgbClr val="6FA8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06666"/>
                </a:solidFill>
                <a:latin typeface="Lobster"/>
                <a:ea typeface="Lobster"/>
                <a:cs typeface="Lobster"/>
                <a:sym typeface="Lobster"/>
              </a:rPr>
              <a:t>Lesson Plan Toolbox Teacher’s Weekly Planner-Week of:</a:t>
            </a:r>
            <a:endParaRPr>
              <a:solidFill>
                <a:srgbClr val="E06666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41200" y="855300"/>
            <a:ext cx="9611400" cy="6786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My main goal for this week will be:</a:t>
            </a:r>
            <a:endParaRPr sz="1800"/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241175" y="1818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{3B45C753-B1CF-4BC9-A63F-AA4461323DD1}</a:tableStyleId>
              </a:tblPr>
              <a:tblGrid>
                <a:gridCol w="1258950"/>
                <a:gridCol w="1709100"/>
                <a:gridCol w="1837675"/>
                <a:gridCol w="1601900"/>
                <a:gridCol w="1601900"/>
                <a:gridCol w="1601900"/>
              </a:tblGrid>
              <a:tr h="765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Lobster"/>
                          <a:ea typeface="Lobster"/>
                          <a:cs typeface="Lobster"/>
                          <a:sym typeface="Lobster"/>
                        </a:rPr>
                        <a:t>Monday</a:t>
                      </a:r>
                      <a:endParaRPr sz="2400"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Lobster"/>
                          <a:ea typeface="Lobster"/>
                          <a:cs typeface="Lobster"/>
                          <a:sym typeface="Lobster"/>
                        </a:rPr>
                        <a:t>Tuesday</a:t>
                      </a:r>
                      <a:endParaRPr sz="1900"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Lobster"/>
                          <a:ea typeface="Lobster"/>
                          <a:cs typeface="Lobster"/>
                          <a:sym typeface="Lobster"/>
                        </a:rPr>
                        <a:t>Wednesday</a:t>
                      </a:r>
                      <a:endParaRPr sz="1900"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Lobster"/>
                          <a:ea typeface="Lobster"/>
                          <a:cs typeface="Lobster"/>
                          <a:sym typeface="Lobster"/>
                        </a:rPr>
                        <a:t>Thursday</a:t>
                      </a:r>
                      <a:endParaRPr sz="1900"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Lobster"/>
                          <a:ea typeface="Lobster"/>
                          <a:cs typeface="Lobster"/>
                          <a:sym typeface="Lobster"/>
                        </a:rPr>
                        <a:t>Friday</a:t>
                      </a:r>
                      <a:endParaRPr sz="1900"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</a:tr>
              <a:tr h="1675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obster"/>
                          <a:ea typeface="Lobster"/>
                          <a:cs typeface="Lobster"/>
                          <a:sym typeface="Lobster"/>
                        </a:rPr>
                        <a:t>Before School</a:t>
                      </a:r>
                      <a:endParaRPr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</a:tr>
              <a:tr h="1675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obster"/>
                          <a:ea typeface="Lobster"/>
                          <a:cs typeface="Lobster"/>
                          <a:sym typeface="Lobster"/>
                        </a:rPr>
                        <a:t>During School</a:t>
                      </a:r>
                      <a:endParaRPr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</a:tr>
              <a:tr h="1675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obster"/>
                          <a:ea typeface="Lobster"/>
                          <a:cs typeface="Lobster"/>
                          <a:sym typeface="Lobster"/>
                        </a:rPr>
                        <a:t>After School</a:t>
                      </a:r>
                      <a:endParaRPr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idx="1" type="subTitle"/>
          </p:nvPr>
        </p:nvSpPr>
        <p:spPr>
          <a:xfrm flipH="1">
            <a:off x="0" y="0"/>
            <a:ext cx="10058400" cy="570600"/>
          </a:xfrm>
          <a:prstGeom prst="rect">
            <a:avLst/>
          </a:prstGeom>
          <a:ln cap="flat" cmpd="sng" w="114300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666666"/>
                </a:solidFill>
                <a:latin typeface="Lobster"/>
                <a:ea typeface="Lobster"/>
                <a:cs typeface="Lobster"/>
                <a:sym typeface="Lobster"/>
              </a:rPr>
              <a:t>Lesson Plan Toolbox Teacher’sWeekly Planner-Week of:</a:t>
            </a:r>
            <a:endParaRPr>
              <a:solidFill>
                <a:srgbClr val="666666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241200" y="855300"/>
            <a:ext cx="9611400" cy="6786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My main goal for this week will be:</a:t>
            </a:r>
            <a:endParaRPr sz="1800"/>
          </a:p>
        </p:txBody>
      </p:sp>
      <p:graphicFrame>
        <p:nvGraphicFramePr>
          <p:cNvPr id="63" name="Google Shape;63;p14"/>
          <p:cNvGraphicFramePr/>
          <p:nvPr/>
        </p:nvGraphicFramePr>
        <p:xfrm>
          <a:off x="241175" y="1818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{3B45C753-B1CF-4BC9-A63F-AA4461323DD1}</a:tableStyleId>
              </a:tblPr>
              <a:tblGrid>
                <a:gridCol w="1258950"/>
                <a:gridCol w="1709100"/>
                <a:gridCol w="1837675"/>
                <a:gridCol w="1601900"/>
                <a:gridCol w="1601900"/>
                <a:gridCol w="1601900"/>
              </a:tblGrid>
              <a:tr h="765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Lobster"/>
                          <a:ea typeface="Lobster"/>
                          <a:cs typeface="Lobster"/>
                          <a:sym typeface="Lobster"/>
                        </a:rPr>
                        <a:t>Monday</a:t>
                      </a:r>
                      <a:endParaRPr sz="2400"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Lobster"/>
                          <a:ea typeface="Lobster"/>
                          <a:cs typeface="Lobster"/>
                          <a:sym typeface="Lobster"/>
                        </a:rPr>
                        <a:t>Tuesday</a:t>
                      </a:r>
                      <a:endParaRPr sz="1900"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Lobster"/>
                          <a:ea typeface="Lobster"/>
                          <a:cs typeface="Lobster"/>
                          <a:sym typeface="Lobster"/>
                        </a:rPr>
                        <a:t>Wednesday</a:t>
                      </a:r>
                      <a:endParaRPr sz="1900"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Lobster"/>
                          <a:ea typeface="Lobster"/>
                          <a:cs typeface="Lobster"/>
                          <a:sym typeface="Lobster"/>
                        </a:rPr>
                        <a:t>Thursday</a:t>
                      </a:r>
                      <a:endParaRPr sz="1900"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900">
                          <a:latin typeface="Lobster"/>
                          <a:ea typeface="Lobster"/>
                          <a:cs typeface="Lobster"/>
                          <a:sym typeface="Lobster"/>
                        </a:rPr>
                        <a:t>Friday</a:t>
                      </a:r>
                      <a:endParaRPr sz="1900"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75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obster"/>
                          <a:ea typeface="Lobster"/>
                          <a:cs typeface="Lobster"/>
                          <a:sym typeface="Lobster"/>
                        </a:rPr>
                        <a:t>Before School</a:t>
                      </a:r>
                      <a:endParaRPr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75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obster"/>
                          <a:ea typeface="Lobster"/>
                          <a:cs typeface="Lobster"/>
                          <a:sym typeface="Lobster"/>
                        </a:rPr>
                        <a:t>During School</a:t>
                      </a:r>
                      <a:endParaRPr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75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obster"/>
                          <a:ea typeface="Lobster"/>
                          <a:cs typeface="Lobster"/>
                          <a:sym typeface="Lobster"/>
                        </a:rPr>
                        <a:t>After School</a:t>
                      </a:r>
                      <a:endParaRPr>
                        <a:latin typeface="Lobster"/>
                        <a:ea typeface="Lobster"/>
                        <a:cs typeface="Lobster"/>
                        <a:sym typeface="Lobster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E06666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idx="1" type="subTitle"/>
          </p:nvPr>
        </p:nvSpPr>
        <p:spPr>
          <a:xfrm flipH="1">
            <a:off x="0" y="0"/>
            <a:ext cx="10058400" cy="570600"/>
          </a:xfrm>
          <a:prstGeom prst="rect">
            <a:avLst/>
          </a:prstGeom>
          <a:ln cap="flat" cmpd="sng" w="114300">
            <a:solidFill>
              <a:srgbClr val="6FA8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06666"/>
                </a:solidFill>
                <a:latin typeface="Lobster"/>
                <a:ea typeface="Lobster"/>
                <a:cs typeface="Lobster"/>
                <a:sym typeface="Lobster"/>
              </a:rPr>
              <a:t>     </a:t>
            </a:r>
            <a:r>
              <a:rPr lang="en">
                <a:solidFill>
                  <a:srgbClr val="E06666"/>
                </a:solidFill>
                <a:latin typeface="Lobster"/>
                <a:ea typeface="Lobster"/>
                <a:cs typeface="Lobster"/>
                <a:sym typeface="Lobster"/>
              </a:rPr>
              <a:t>Lesson Plan Toolbox Teacher’s Weekly Wellness Check - Week of:</a:t>
            </a:r>
            <a:endParaRPr>
              <a:solidFill>
                <a:srgbClr val="E06666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241200" y="724500"/>
            <a:ext cx="9611400" cy="962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obster"/>
                <a:ea typeface="Lobster"/>
                <a:cs typeface="Lobster"/>
                <a:sym typeface="Lobster"/>
              </a:rPr>
              <a:t>Monday: How do you want to feel this week? How are you going to get there?</a:t>
            </a:r>
            <a:endParaRPr sz="18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241200" y="1775100"/>
            <a:ext cx="9611400" cy="962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obster"/>
                <a:ea typeface="Lobster"/>
                <a:cs typeface="Lobster"/>
                <a:sym typeface="Lobster"/>
              </a:rPr>
              <a:t>Tuesday</a:t>
            </a:r>
            <a:r>
              <a:rPr lang="en" sz="1800">
                <a:latin typeface="Lobster"/>
                <a:ea typeface="Lobster"/>
                <a:cs typeface="Lobster"/>
                <a:sym typeface="Lobster"/>
              </a:rPr>
              <a:t>: What is one thing you would like to see improve? How can you move in that direction?</a:t>
            </a:r>
            <a:endParaRPr sz="18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241200" y="2847050"/>
            <a:ext cx="9611400" cy="962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obster"/>
                <a:ea typeface="Lobster"/>
                <a:cs typeface="Lobster"/>
                <a:sym typeface="Lobster"/>
              </a:rPr>
              <a:t>Wednesday</a:t>
            </a:r>
            <a:r>
              <a:rPr lang="en" sz="1800">
                <a:latin typeface="Lobster"/>
                <a:ea typeface="Lobster"/>
                <a:cs typeface="Lobster"/>
                <a:sym typeface="Lobster"/>
              </a:rPr>
              <a:t>: How are you feeling? How is your week going?</a:t>
            </a:r>
            <a:endParaRPr sz="18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241200" y="3886200"/>
            <a:ext cx="9611400" cy="962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obster"/>
                <a:ea typeface="Lobster"/>
                <a:cs typeface="Lobster"/>
                <a:sym typeface="Lobster"/>
              </a:rPr>
              <a:t>Thursday</a:t>
            </a:r>
            <a:r>
              <a:rPr lang="en" sz="1800">
                <a:latin typeface="Lobster"/>
                <a:ea typeface="Lobster"/>
                <a:cs typeface="Lobster"/>
                <a:sym typeface="Lobster"/>
              </a:rPr>
              <a:t>: What can you do today to prepare for next week? (We want to save time on the weekend!)</a:t>
            </a:r>
            <a:endParaRPr sz="18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241200" y="4925350"/>
            <a:ext cx="9611400" cy="15348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obster"/>
                <a:ea typeface="Lobster"/>
                <a:cs typeface="Lobster"/>
                <a:sym typeface="Lobster"/>
              </a:rPr>
              <a:t>Friday</a:t>
            </a:r>
            <a:r>
              <a:rPr lang="en" sz="1800">
                <a:latin typeface="Lobster"/>
                <a:ea typeface="Lobster"/>
                <a:cs typeface="Lobster"/>
                <a:sym typeface="Lobster"/>
              </a:rPr>
              <a:t>: You did it! You made a difference in the lives of so many students this week! Take time to reflect and journal about you highlight moment(s).</a:t>
            </a:r>
            <a:endParaRPr sz="18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223500" y="6536600"/>
            <a:ext cx="9611400" cy="9627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obster"/>
                <a:ea typeface="Lobster"/>
                <a:cs typeface="Lobster"/>
                <a:sym typeface="Lobster"/>
              </a:rPr>
              <a:t>Weekend Vibes: Just write what comes to mind!</a:t>
            </a:r>
            <a:endParaRPr sz="1800">
              <a:latin typeface="Lobster"/>
              <a:ea typeface="Lobster"/>
              <a:cs typeface="Lobster"/>
              <a:sym typeface="Lobste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idx="1" type="subTitle"/>
          </p:nvPr>
        </p:nvSpPr>
        <p:spPr>
          <a:xfrm flipH="1">
            <a:off x="0" y="0"/>
            <a:ext cx="10058400" cy="570600"/>
          </a:xfrm>
          <a:prstGeom prst="rect">
            <a:avLst/>
          </a:prstGeom>
          <a:ln cap="flat" cmpd="sng" w="114300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06666"/>
                </a:solidFill>
                <a:latin typeface="Lobster"/>
                <a:ea typeface="Lobster"/>
                <a:cs typeface="Lobster"/>
                <a:sym typeface="Lobster"/>
              </a:rPr>
              <a:t> </a:t>
            </a:r>
            <a:r>
              <a:rPr lang="en">
                <a:solidFill>
                  <a:srgbClr val="999999"/>
                </a:solidFill>
                <a:latin typeface="Lobster"/>
                <a:ea typeface="Lobster"/>
                <a:cs typeface="Lobster"/>
                <a:sym typeface="Lobster"/>
              </a:rPr>
              <a:t>    Lesson Plan Toolbox Teacher’s Weekly Wellness Check - Week of:</a:t>
            </a:r>
            <a:endParaRPr>
              <a:solidFill>
                <a:srgbClr val="999999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241200" y="724500"/>
            <a:ext cx="9611400" cy="962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obster"/>
                <a:ea typeface="Lobster"/>
                <a:cs typeface="Lobster"/>
                <a:sym typeface="Lobster"/>
              </a:rPr>
              <a:t>Monday: How do you want to feel this week? How are you going to get there?</a:t>
            </a:r>
            <a:endParaRPr sz="18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241200" y="1775100"/>
            <a:ext cx="9611400" cy="962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obster"/>
                <a:ea typeface="Lobster"/>
                <a:cs typeface="Lobster"/>
                <a:sym typeface="Lobster"/>
              </a:rPr>
              <a:t>Tuesday: What is one thing you would like to see improve? How can you move in that direction?</a:t>
            </a:r>
            <a:endParaRPr sz="18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82" name="Google Shape;82;p16"/>
          <p:cNvSpPr txBox="1"/>
          <p:nvPr/>
        </p:nvSpPr>
        <p:spPr>
          <a:xfrm>
            <a:off x="241200" y="2847050"/>
            <a:ext cx="9611400" cy="962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obster"/>
                <a:ea typeface="Lobster"/>
                <a:cs typeface="Lobster"/>
                <a:sym typeface="Lobster"/>
              </a:rPr>
              <a:t>Wednesday: How are you feeling? How is your week going?</a:t>
            </a:r>
            <a:endParaRPr sz="18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241200" y="3886200"/>
            <a:ext cx="9611400" cy="962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obster"/>
                <a:ea typeface="Lobster"/>
                <a:cs typeface="Lobster"/>
                <a:sym typeface="Lobster"/>
              </a:rPr>
              <a:t>Thursday: What can you do today to prepare for next week? (We want to save time on the weekend!)</a:t>
            </a:r>
            <a:endParaRPr sz="18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241200" y="4925350"/>
            <a:ext cx="9611400" cy="1534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obster"/>
                <a:ea typeface="Lobster"/>
                <a:cs typeface="Lobster"/>
                <a:sym typeface="Lobster"/>
              </a:rPr>
              <a:t>Friday: You did it! You made a difference in the lives of so many students this week! Take time to reflect and journal about you highlight moment(s).</a:t>
            </a:r>
            <a:endParaRPr sz="1800"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223500" y="6536600"/>
            <a:ext cx="9611400" cy="962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Lobster"/>
                <a:ea typeface="Lobster"/>
                <a:cs typeface="Lobster"/>
                <a:sym typeface="Lobster"/>
              </a:rPr>
              <a:t>Weekend Vibes: Just write what comes to mind!</a:t>
            </a:r>
            <a:endParaRPr sz="1800">
              <a:latin typeface="Lobster"/>
              <a:ea typeface="Lobster"/>
              <a:cs typeface="Lobster"/>
              <a:sym typeface="Lobste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7"/>
          <p:cNvSpPr txBox="1"/>
          <p:nvPr>
            <p:ph idx="1" type="subTitle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